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1" r:id="rId5"/>
    <p:sldId id="262" r:id="rId6"/>
    <p:sldId id="263" r:id="rId7"/>
    <p:sldId id="265" r:id="rId8"/>
    <p:sldId id="273" r:id="rId9"/>
    <p:sldId id="266" r:id="rId10"/>
    <p:sldId id="267" r:id="rId11"/>
    <p:sldId id="268" r:id="rId12"/>
    <p:sldId id="270" r:id="rId13"/>
    <p:sldId id="271"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58"/>
  </p:normalViewPr>
  <p:slideViewPr>
    <p:cSldViewPr snapToGrid="0" snapToObjects="1">
      <p:cViewPr varScale="1">
        <p:scale>
          <a:sx n="110" d="100"/>
          <a:sy n="110" d="100"/>
        </p:scale>
        <p:origin x="59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B04C-2F5A-134C-8E61-ECC434C26E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E33053-C176-AE4F-9F0D-70F26D0D46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713EB6-0F8C-7742-9E4B-B814476BAC76}"/>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F1782341-53DC-3D4A-BD69-AA6AA1BD79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6DC5CB-FB99-8A4D-8076-B0A8504AB2DD}"/>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040763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ACDAC-DEAC-A941-938E-C4C2A2C7F09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9686E5-D7D4-8141-A97E-4A46637567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791DE1-FBF5-4942-BC01-3596F90EE62F}"/>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EAC20113-89F2-894E-8596-59E708856B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363517-8D66-894D-AC5F-772701D0DEA7}"/>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349304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73C66D-6146-8345-AA16-CC2321FDAA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731BD7-4A5D-2846-AD55-75BB45F9A6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9A62D-F4E6-5C4B-935B-8F84107C7F7E}"/>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61351ABF-1A8A-3D4E-B3EA-C685AD288F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A44B5-5B76-AA43-95ED-4F39072B21AD}"/>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904370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37737-7774-344A-B523-CECAE107E0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3515CB-0651-B545-9C5D-A26AA638CE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3BAA2-5904-6646-B653-4AD10D3BD9C8}"/>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47812299-9AA0-0942-B751-EC7822916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6527B3-ACFD-AF46-B782-821095D9779B}"/>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3889276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C0363-F4C6-574D-86C5-58CE2C1672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F41035-A490-F844-B5E8-4244EC404D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95B058-1723-3640-828C-BFE1F4F347AD}"/>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139345C2-F1C0-7E43-9B1B-3FD2A137FC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A0E751-23E8-4144-BB03-90E8C9CBB247}"/>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3447810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DEFC4-7DAA-0A41-B093-D02122DBCD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D94383-1ED4-9F4F-9E14-285BEFC709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EF7E63-7B33-8A4C-B76A-B4209D1884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4F950E2-AAD5-2342-9353-6F03DB5FB0D5}"/>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6" name="Footer Placeholder 5">
            <a:extLst>
              <a:ext uri="{FF2B5EF4-FFF2-40B4-BE49-F238E27FC236}">
                <a16:creationId xmlns:a16="http://schemas.microsoft.com/office/drawing/2014/main" id="{3E72876D-2D53-6741-8DC7-03A27EEC70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B4BD57-64C0-F349-8754-BE277FC52F39}"/>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3275127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A9434-AA5E-1D42-85FB-2B4B77655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518408-8F95-5C42-BC7A-E2A8BFF33B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46A77E-D419-7B41-A2E8-D70953087A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58A563-25CB-4D49-9FF2-551E3457E0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E6DEDE-8169-6545-92C6-CB774D64A1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FE095F-032E-2E49-9199-D5A6CD2F4482}"/>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8" name="Footer Placeholder 7">
            <a:extLst>
              <a:ext uri="{FF2B5EF4-FFF2-40B4-BE49-F238E27FC236}">
                <a16:creationId xmlns:a16="http://schemas.microsoft.com/office/drawing/2014/main" id="{103C59DD-4928-8C41-BD1E-5D66E5C4C29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056EA7-BE6C-C844-B143-13B471578029}"/>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32521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A101F-4B06-BB42-9944-CB3F97055F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88AD5B-44EC-DC45-8DCA-07231EBEA20A}"/>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4" name="Footer Placeholder 3">
            <a:extLst>
              <a:ext uri="{FF2B5EF4-FFF2-40B4-BE49-F238E27FC236}">
                <a16:creationId xmlns:a16="http://schemas.microsoft.com/office/drawing/2014/main" id="{83C05C5B-3FA5-444F-9993-81FA1EEA850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9B85EB-626E-A04B-9635-C702620ADA3C}"/>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601639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1B313A-2821-5D4C-80D1-734F72D222E3}"/>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3" name="Footer Placeholder 2">
            <a:extLst>
              <a:ext uri="{FF2B5EF4-FFF2-40B4-BE49-F238E27FC236}">
                <a16:creationId xmlns:a16="http://schemas.microsoft.com/office/drawing/2014/main" id="{718A1489-4352-8C48-A1DA-D21D28BFC8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0EFC55-A0CF-764B-8840-72E4B50FD2B4}"/>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301557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1D5CD-A186-C74F-B0A3-5877781436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4F0209-9743-2D4B-836B-B8741E77C9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692A41-2ABC-2F44-B38E-CA6DA028BB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3287E7-52C5-EA4B-8353-9A7F56E1E9F9}"/>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6" name="Footer Placeholder 5">
            <a:extLst>
              <a:ext uri="{FF2B5EF4-FFF2-40B4-BE49-F238E27FC236}">
                <a16:creationId xmlns:a16="http://schemas.microsoft.com/office/drawing/2014/main" id="{71356BF7-B832-B84D-92B8-4E4EB0FC1C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35B9E2-E363-524F-8BC2-FB600D583799}"/>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079909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DF246-F592-2E48-8BE1-CC23CBAF6E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400B5-7FAB-5845-8D21-F060384CAA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272F2B-4FAC-1541-8A50-B10D9B240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4DB05B-2246-4646-BE39-F47623139236}"/>
              </a:ext>
            </a:extLst>
          </p:cNvPr>
          <p:cNvSpPr>
            <a:spLocks noGrp="1"/>
          </p:cNvSpPr>
          <p:nvPr>
            <p:ph type="dt" sz="half" idx="10"/>
          </p:nvPr>
        </p:nvSpPr>
        <p:spPr/>
        <p:txBody>
          <a:bodyPr/>
          <a:lstStyle/>
          <a:p>
            <a:fld id="{594ECB54-36F2-C24D-97CA-2CD4A500F95B}" type="datetimeFigureOut">
              <a:rPr lang="en-US" smtClean="0"/>
              <a:t>3/13/2023</a:t>
            </a:fld>
            <a:endParaRPr lang="en-US"/>
          </a:p>
        </p:txBody>
      </p:sp>
      <p:sp>
        <p:nvSpPr>
          <p:cNvPr id="6" name="Footer Placeholder 5">
            <a:extLst>
              <a:ext uri="{FF2B5EF4-FFF2-40B4-BE49-F238E27FC236}">
                <a16:creationId xmlns:a16="http://schemas.microsoft.com/office/drawing/2014/main" id="{C83B999D-88CC-BE4B-B3AB-17D70F7C9B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76A622-EC8B-944A-80BB-26FF3443828A}"/>
              </a:ext>
            </a:extLst>
          </p:cNvPr>
          <p:cNvSpPr>
            <a:spLocks noGrp="1"/>
          </p:cNvSpPr>
          <p:nvPr>
            <p:ph type="sldNum" sz="quarter" idx="12"/>
          </p:nvPr>
        </p:nvSpPr>
        <p:spPr/>
        <p:txBody>
          <a:bodyPr/>
          <a:lstStyle/>
          <a:p>
            <a:fld id="{B667237C-4F46-C947-A288-36E6A3BE4B3A}" type="slidenum">
              <a:rPr lang="en-US" smtClean="0"/>
              <a:t>‹#›</a:t>
            </a:fld>
            <a:endParaRPr lang="en-US"/>
          </a:p>
        </p:txBody>
      </p:sp>
    </p:spTree>
    <p:extLst>
      <p:ext uri="{BB962C8B-B14F-4D97-AF65-F5344CB8AC3E}">
        <p14:creationId xmlns:p14="http://schemas.microsoft.com/office/powerpoint/2010/main" val="1008439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819711-37C2-FA45-9896-305769F008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F65C98-0BFD-2A4D-A232-4A4A6113BC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ECDCE8-0C12-734B-9983-85E29B31FC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4ECB54-36F2-C24D-97CA-2CD4A500F95B}" type="datetimeFigureOut">
              <a:rPr lang="en-US" smtClean="0"/>
              <a:t>3/13/2023</a:t>
            </a:fld>
            <a:endParaRPr lang="en-US"/>
          </a:p>
        </p:txBody>
      </p:sp>
      <p:sp>
        <p:nvSpPr>
          <p:cNvPr id="5" name="Footer Placeholder 4">
            <a:extLst>
              <a:ext uri="{FF2B5EF4-FFF2-40B4-BE49-F238E27FC236}">
                <a16:creationId xmlns:a16="http://schemas.microsoft.com/office/drawing/2014/main" id="{FA0CEB2E-4563-AA4B-9282-580949AD47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05FF771-8AAA-6246-9171-2C79572271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67237C-4F46-C947-A288-36E6A3BE4B3A}" type="slidenum">
              <a:rPr lang="en-US" smtClean="0"/>
              <a:t>‹#›</a:t>
            </a:fld>
            <a:endParaRPr lang="en-US"/>
          </a:p>
        </p:txBody>
      </p:sp>
    </p:spTree>
    <p:extLst>
      <p:ext uri="{BB962C8B-B14F-4D97-AF65-F5344CB8AC3E}">
        <p14:creationId xmlns:p14="http://schemas.microsoft.com/office/powerpoint/2010/main" val="96972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1">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book&#10;&#10;Description automatically generated">
            <a:extLst>
              <a:ext uri="{FF2B5EF4-FFF2-40B4-BE49-F238E27FC236}">
                <a16:creationId xmlns:a16="http://schemas.microsoft.com/office/drawing/2014/main" id="{BA09FED2-ACDC-4540-AAEB-94A27C521B71}"/>
              </a:ext>
            </a:extLst>
          </p:cNvPr>
          <p:cNvPicPr>
            <a:picLocks noChangeAspect="1"/>
          </p:cNvPicPr>
          <p:nvPr/>
        </p:nvPicPr>
        <p:blipFill rotWithShape="1">
          <a:blip r:embed="rId2">
            <a:alphaModFix amt="20000"/>
          </a:blip>
          <a:srcRect t="3167" r="-1" b="9318"/>
          <a:stretch/>
        </p:blipFill>
        <p:spPr>
          <a:xfrm>
            <a:off x="338328" y="338328"/>
            <a:ext cx="11548872" cy="6190488"/>
          </a:xfrm>
          <a:prstGeom prst="rect">
            <a:avLst/>
          </a:prstGeom>
        </p:spPr>
      </p:pic>
      <p:sp>
        <p:nvSpPr>
          <p:cNvPr id="6" name="TextBox 5">
            <a:extLst>
              <a:ext uri="{FF2B5EF4-FFF2-40B4-BE49-F238E27FC236}">
                <a16:creationId xmlns:a16="http://schemas.microsoft.com/office/drawing/2014/main" id="{5CF3BBC6-9BA3-5440-B17D-8E4DEE4AEE3C}"/>
              </a:ext>
            </a:extLst>
          </p:cNvPr>
          <p:cNvSpPr txBox="1"/>
          <p:nvPr/>
        </p:nvSpPr>
        <p:spPr>
          <a:xfrm>
            <a:off x="2138362" y="1149791"/>
            <a:ext cx="7915275" cy="4555093"/>
          </a:xfrm>
          <a:prstGeom prst="rect">
            <a:avLst/>
          </a:prstGeom>
          <a:noFill/>
        </p:spPr>
        <p:txBody>
          <a:bodyPr wrap="square" rtlCol="0">
            <a:spAutoFit/>
          </a:bodyPr>
          <a:lstStyle/>
          <a:p>
            <a:pPr algn="ctr"/>
            <a:r>
              <a:rPr lang="en-US" sz="14500" dirty="0">
                <a:latin typeface="Algerian" pitchFamily="82" charset="77"/>
              </a:rPr>
              <a:t>Black Death</a:t>
            </a:r>
          </a:p>
        </p:txBody>
      </p:sp>
    </p:spTree>
    <p:extLst>
      <p:ext uri="{BB962C8B-B14F-4D97-AF65-F5344CB8AC3E}">
        <p14:creationId xmlns:p14="http://schemas.microsoft.com/office/powerpoint/2010/main" val="384295973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book&#10;&#10;Description automatically generated">
            <a:extLst>
              <a:ext uri="{FF2B5EF4-FFF2-40B4-BE49-F238E27FC236}">
                <a16:creationId xmlns:a16="http://schemas.microsoft.com/office/drawing/2014/main" id="{152B99B1-4B07-0A4A-A3D1-7B58C0AE61A7}"/>
              </a:ext>
            </a:extLst>
          </p:cNvPr>
          <p:cNvPicPr>
            <a:picLocks noChangeAspect="1"/>
          </p:cNvPicPr>
          <p:nvPr/>
        </p:nvPicPr>
        <p:blipFill>
          <a:blip r:embed="rId2"/>
          <a:stretch>
            <a:fillRect/>
          </a:stretch>
        </p:blipFill>
        <p:spPr>
          <a:xfrm>
            <a:off x="1823103" y="0"/>
            <a:ext cx="8545794" cy="6858000"/>
          </a:xfrm>
          <a:prstGeom prst="rect">
            <a:avLst/>
          </a:prstGeom>
        </p:spPr>
      </p:pic>
      <p:sp>
        <p:nvSpPr>
          <p:cNvPr id="4" name="TextBox 3">
            <a:extLst>
              <a:ext uri="{FF2B5EF4-FFF2-40B4-BE49-F238E27FC236}">
                <a16:creationId xmlns:a16="http://schemas.microsoft.com/office/drawing/2014/main" id="{F5F8B520-0F67-0A47-903C-A88460CC2DBF}"/>
              </a:ext>
            </a:extLst>
          </p:cNvPr>
          <p:cNvSpPr txBox="1"/>
          <p:nvPr/>
        </p:nvSpPr>
        <p:spPr>
          <a:xfrm>
            <a:off x="9090165" y="1122344"/>
            <a:ext cx="2557463" cy="1323439"/>
          </a:xfrm>
          <a:prstGeom prst="rect">
            <a:avLst/>
          </a:prstGeom>
          <a:solidFill>
            <a:schemeClr val="bg1"/>
          </a:solidFill>
        </p:spPr>
        <p:txBody>
          <a:bodyPr wrap="square" rtlCol="0">
            <a:spAutoFit/>
          </a:bodyPr>
          <a:lstStyle/>
          <a:p>
            <a:pPr algn="ctr"/>
            <a:r>
              <a:rPr lang="en-US" sz="2000" b="1" dirty="0">
                <a:solidFill>
                  <a:schemeClr val="accent2"/>
                </a:solidFill>
              </a:rPr>
              <a:t>Some believed that the plague was a punishment from God for sinning.</a:t>
            </a:r>
          </a:p>
        </p:txBody>
      </p:sp>
      <p:sp>
        <p:nvSpPr>
          <p:cNvPr id="5" name="TextBox 4">
            <a:extLst>
              <a:ext uri="{FF2B5EF4-FFF2-40B4-BE49-F238E27FC236}">
                <a16:creationId xmlns:a16="http://schemas.microsoft.com/office/drawing/2014/main" id="{01EF7AEF-B2AF-5D4E-B189-CF8C9952B890}"/>
              </a:ext>
            </a:extLst>
          </p:cNvPr>
          <p:cNvSpPr txBox="1"/>
          <p:nvPr/>
        </p:nvSpPr>
        <p:spPr>
          <a:xfrm>
            <a:off x="544372" y="3745734"/>
            <a:ext cx="4065224" cy="2862322"/>
          </a:xfrm>
          <a:prstGeom prst="rect">
            <a:avLst/>
          </a:prstGeom>
          <a:solidFill>
            <a:schemeClr val="bg1"/>
          </a:solidFill>
        </p:spPr>
        <p:txBody>
          <a:bodyPr wrap="square" rtlCol="0">
            <a:spAutoFit/>
          </a:bodyPr>
          <a:lstStyle/>
          <a:p>
            <a:pPr algn="ctr"/>
            <a:r>
              <a:rPr lang="en-US" sz="2000" b="1" dirty="0">
                <a:solidFill>
                  <a:schemeClr val="accent2"/>
                </a:solidFill>
              </a:rPr>
              <a:t>In order to win God’s forgiveness, some engaged in public displays of penance and punishment.  </a:t>
            </a:r>
          </a:p>
          <a:p>
            <a:pPr algn="ctr"/>
            <a:endParaRPr lang="en-US" sz="2000" dirty="0"/>
          </a:p>
          <a:p>
            <a:pPr algn="ctr"/>
            <a:r>
              <a:rPr lang="en-US" sz="2000" dirty="0"/>
              <a:t>Some were </a:t>
            </a:r>
            <a:r>
              <a:rPr lang="en-US" sz="2000" b="1" dirty="0">
                <a:solidFill>
                  <a:schemeClr val="accent2"/>
                </a:solidFill>
              </a:rPr>
              <a:t>flagellants</a:t>
            </a:r>
            <a:r>
              <a:rPr lang="en-US" sz="2000" dirty="0"/>
              <a:t>, a religious zealot.  These people </a:t>
            </a:r>
            <a:r>
              <a:rPr lang="en-US" sz="2000" b="1" dirty="0">
                <a:solidFill>
                  <a:schemeClr val="accent2"/>
                </a:solidFill>
              </a:rPr>
              <a:t>whipped themselves with heavy strips of leather studded with sharp pieces of metal.</a:t>
            </a:r>
          </a:p>
        </p:txBody>
      </p:sp>
    </p:spTree>
    <p:extLst>
      <p:ext uri="{BB962C8B-B14F-4D97-AF65-F5344CB8AC3E}">
        <p14:creationId xmlns:p14="http://schemas.microsoft.com/office/powerpoint/2010/main" val="73319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book&#10;&#10;Description automatically generated">
            <a:extLst>
              <a:ext uri="{FF2B5EF4-FFF2-40B4-BE49-F238E27FC236}">
                <a16:creationId xmlns:a16="http://schemas.microsoft.com/office/drawing/2014/main" id="{9D7B1B8D-F9DF-B64C-A2BA-1AC3A54D41B2}"/>
              </a:ext>
            </a:extLst>
          </p:cNvPr>
          <p:cNvPicPr>
            <a:picLocks noChangeAspect="1"/>
          </p:cNvPicPr>
          <p:nvPr/>
        </p:nvPicPr>
        <p:blipFill>
          <a:blip r:embed="rId2"/>
          <a:stretch>
            <a:fillRect/>
          </a:stretch>
        </p:blipFill>
        <p:spPr>
          <a:xfrm>
            <a:off x="2075793" y="0"/>
            <a:ext cx="8040414" cy="6858000"/>
          </a:xfrm>
          <a:prstGeom prst="rect">
            <a:avLst/>
          </a:prstGeom>
        </p:spPr>
      </p:pic>
      <p:sp>
        <p:nvSpPr>
          <p:cNvPr id="6" name="TextBox 5">
            <a:extLst>
              <a:ext uri="{FF2B5EF4-FFF2-40B4-BE49-F238E27FC236}">
                <a16:creationId xmlns:a16="http://schemas.microsoft.com/office/drawing/2014/main" id="{3286773F-335B-7A4A-B8EC-E4263333B3FF}"/>
              </a:ext>
            </a:extLst>
          </p:cNvPr>
          <p:cNvSpPr txBox="1"/>
          <p:nvPr/>
        </p:nvSpPr>
        <p:spPr>
          <a:xfrm>
            <a:off x="371475" y="2743200"/>
            <a:ext cx="4772025" cy="1015663"/>
          </a:xfrm>
          <a:prstGeom prst="rect">
            <a:avLst/>
          </a:prstGeom>
          <a:solidFill>
            <a:schemeClr val="bg1"/>
          </a:solidFill>
        </p:spPr>
        <p:txBody>
          <a:bodyPr wrap="square" rtlCol="0">
            <a:spAutoFit/>
          </a:bodyPr>
          <a:lstStyle/>
          <a:p>
            <a:pPr algn="ctr"/>
            <a:r>
              <a:rPr lang="en-US" sz="2000" b="1" dirty="0">
                <a:solidFill>
                  <a:schemeClr val="accent2"/>
                </a:solidFill>
              </a:rPr>
              <a:t>Art during this period had a fascination with death.  Artists often used skeletons, some with bits of flesh still on their bodies.</a:t>
            </a:r>
          </a:p>
        </p:txBody>
      </p:sp>
      <p:sp>
        <p:nvSpPr>
          <p:cNvPr id="7" name="TextBox 6">
            <a:extLst>
              <a:ext uri="{FF2B5EF4-FFF2-40B4-BE49-F238E27FC236}">
                <a16:creationId xmlns:a16="http://schemas.microsoft.com/office/drawing/2014/main" id="{18B2804E-61B4-4E41-8E9C-BF2C81B74E04}"/>
              </a:ext>
            </a:extLst>
          </p:cNvPr>
          <p:cNvSpPr txBox="1"/>
          <p:nvPr/>
        </p:nvSpPr>
        <p:spPr>
          <a:xfrm>
            <a:off x="9221118" y="2974554"/>
            <a:ext cx="2588964" cy="3477875"/>
          </a:xfrm>
          <a:prstGeom prst="rect">
            <a:avLst/>
          </a:prstGeom>
          <a:solidFill>
            <a:schemeClr val="bg1"/>
          </a:solidFill>
        </p:spPr>
        <p:txBody>
          <a:bodyPr wrap="square" rtlCol="0">
            <a:spAutoFit/>
          </a:bodyPr>
          <a:lstStyle/>
          <a:p>
            <a:pPr algn="ctr"/>
            <a:r>
              <a:rPr lang="en-US" sz="2000" dirty="0"/>
              <a:t>For reasons that still puzzle historians today, some towns experienced groups of people that spontaneously began dancing.  They would wildly dance for hours until they dropped to the ground from exhaustion.</a:t>
            </a:r>
          </a:p>
        </p:txBody>
      </p:sp>
    </p:spTree>
    <p:extLst>
      <p:ext uri="{BB962C8B-B14F-4D97-AF65-F5344CB8AC3E}">
        <p14:creationId xmlns:p14="http://schemas.microsoft.com/office/powerpoint/2010/main" val="2202580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picture containing table, wooden, bowl, sitting&#10;&#10;Description automatically generated">
            <a:extLst>
              <a:ext uri="{FF2B5EF4-FFF2-40B4-BE49-F238E27FC236}">
                <a16:creationId xmlns:a16="http://schemas.microsoft.com/office/drawing/2014/main" id="{8310C461-B0C3-E442-AACA-750061A944E9}"/>
              </a:ext>
            </a:extLst>
          </p:cNvPr>
          <p:cNvPicPr>
            <a:picLocks noChangeAspect="1"/>
          </p:cNvPicPr>
          <p:nvPr/>
        </p:nvPicPr>
        <p:blipFill rotWithShape="1">
          <a:blip r:embed="rId2"/>
          <a:srcRect t="6685" b="18329"/>
          <a:stretch/>
        </p:blipFill>
        <p:spPr>
          <a:xfrm>
            <a:off x="20" y="1282"/>
            <a:ext cx="12191980" cy="6856718"/>
          </a:xfrm>
          <a:prstGeom prst="rect">
            <a:avLst/>
          </a:prstGeom>
        </p:spPr>
      </p:pic>
      <p:sp>
        <p:nvSpPr>
          <p:cNvPr id="4" name="TextBox 3">
            <a:extLst>
              <a:ext uri="{FF2B5EF4-FFF2-40B4-BE49-F238E27FC236}">
                <a16:creationId xmlns:a16="http://schemas.microsoft.com/office/drawing/2014/main" id="{D7F76EC1-1DF7-724C-83BF-38CEA97055E3}"/>
              </a:ext>
            </a:extLst>
          </p:cNvPr>
          <p:cNvSpPr txBox="1"/>
          <p:nvPr/>
        </p:nvSpPr>
        <p:spPr>
          <a:xfrm>
            <a:off x="514350" y="257175"/>
            <a:ext cx="3407655" cy="400110"/>
          </a:xfrm>
          <a:prstGeom prst="rect">
            <a:avLst/>
          </a:prstGeom>
          <a:solidFill>
            <a:schemeClr val="bg1"/>
          </a:solidFill>
        </p:spPr>
        <p:txBody>
          <a:bodyPr wrap="square" rtlCol="0">
            <a:spAutoFit/>
          </a:bodyPr>
          <a:lstStyle/>
          <a:p>
            <a:r>
              <a:rPr lang="en-US" sz="2000" dirty="0"/>
              <a:t>Do these lyrics look familiar?</a:t>
            </a:r>
          </a:p>
        </p:txBody>
      </p:sp>
      <p:sp>
        <p:nvSpPr>
          <p:cNvPr id="5" name="TextBox 4">
            <a:extLst>
              <a:ext uri="{FF2B5EF4-FFF2-40B4-BE49-F238E27FC236}">
                <a16:creationId xmlns:a16="http://schemas.microsoft.com/office/drawing/2014/main" id="{BB7F76C0-07EE-5F40-AF3D-C051BA4D210C}"/>
              </a:ext>
            </a:extLst>
          </p:cNvPr>
          <p:cNvSpPr txBox="1"/>
          <p:nvPr/>
        </p:nvSpPr>
        <p:spPr>
          <a:xfrm>
            <a:off x="514350" y="804231"/>
            <a:ext cx="3914431" cy="5509200"/>
          </a:xfrm>
          <a:prstGeom prst="rect">
            <a:avLst/>
          </a:prstGeom>
          <a:solidFill>
            <a:schemeClr val="bg1"/>
          </a:solidFill>
        </p:spPr>
        <p:txBody>
          <a:bodyPr wrap="square" rtlCol="0">
            <a:spAutoFit/>
          </a:bodyPr>
          <a:lstStyle/>
          <a:p>
            <a:r>
              <a:rPr lang="en-US" sz="3200" dirty="0">
                <a:latin typeface="Modern Love" pitchFamily="82" charset="0"/>
                <a:cs typeface="Jokerman" panose="020F0502020204030204" pitchFamily="34" charset="0"/>
              </a:rPr>
              <a:t>Ring around the rosies</a:t>
            </a:r>
          </a:p>
          <a:p>
            <a:endParaRPr lang="en-US" sz="3200" dirty="0">
              <a:latin typeface="Modern Love" pitchFamily="82" charset="0"/>
              <a:cs typeface="Jokerman" panose="020F0502020204030204" pitchFamily="34" charset="0"/>
            </a:endParaRPr>
          </a:p>
          <a:p>
            <a:endParaRPr lang="en-US" sz="3200" dirty="0">
              <a:latin typeface="Modern Love" pitchFamily="82" charset="0"/>
              <a:cs typeface="Jokerman" panose="020F0502020204030204" pitchFamily="34" charset="0"/>
            </a:endParaRPr>
          </a:p>
          <a:p>
            <a:r>
              <a:rPr lang="en-US" sz="3200" dirty="0">
                <a:latin typeface="Modern Love" pitchFamily="82" charset="0"/>
                <a:cs typeface="Jokerman" panose="020F0502020204030204" pitchFamily="34" charset="0"/>
              </a:rPr>
              <a:t>Pocket full of posies</a:t>
            </a:r>
          </a:p>
          <a:p>
            <a:endParaRPr lang="en-US" sz="3200" dirty="0">
              <a:latin typeface="Modern Love" pitchFamily="82" charset="0"/>
              <a:cs typeface="Jokerman" panose="020F0502020204030204" pitchFamily="34" charset="0"/>
            </a:endParaRPr>
          </a:p>
          <a:p>
            <a:endParaRPr lang="en-US" sz="3200" dirty="0">
              <a:latin typeface="Modern Love" pitchFamily="82" charset="0"/>
              <a:cs typeface="Jokerman" panose="020F0502020204030204" pitchFamily="34" charset="0"/>
            </a:endParaRPr>
          </a:p>
          <a:p>
            <a:r>
              <a:rPr lang="en-US" sz="3200" dirty="0">
                <a:latin typeface="Modern Love" pitchFamily="82" charset="0"/>
                <a:cs typeface="Jokerman" panose="020F0502020204030204" pitchFamily="34" charset="0"/>
              </a:rPr>
              <a:t>Ashes, ashes</a:t>
            </a:r>
          </a:p>
          <a:p>
            <a:endParaRPr lang="en-US" sz="3200" dirty="0">
              <a:latin typeface="Modern Love" pitchFamily="82" charset="0"/>
              <a:cs typeface="Jokerman" panose="020F0502020204030204" pitchFamily="34" charset="0"/>
            </a:endParaRPr>
          </a:p>
          <a:p>
            <a:endParaRPr lang="en-US" sz="3200" dirty="0">
              <a:latin typeface="Modern Love" pitchFamily="82" charset="0"/>
              <a:cs typeface="Jokerman" panose="020F0502020204030204" pitchFamily="34" charset="0"/>
            </a:endParaRPr>
          </a:p>
          <a:p>
            <a:r>
              <a:rPr lang="en-US" sz="3200" dirty="0">
                <a:latin typeface="Modern Love" pitchFamily="82" charset="0"/>
                <a:cs typeface="Jokerman" panose="020F0502020204030204" pitchFamily="34" charset="0"/>
              </a:rPr>
              <a:t>We all fall down!</a:t>
            </a:r>
          </a:p>
        </p:txBody>
      </p:sp>
      <p:sp>
        <p:nvSpPr>
          <p:cNvPr id="6" name="TextBox 5">
            <a:extLst>
              <a:ext uri="{FF2B5EF4-FFF2-40B4-BE49-F238E27FC236}">
                <a16:creationId xmlns:a16="http://schemas.microsoft.com/office/drawing/2014/main" id="{53965814-B0DF-A54B-81FC-00F696CA0D86}"/>
              </a:ext>
            </a:extLst>
          </p:cNvPr>
          <p:cNvSpPr txBox="1"/>
          <p:nvPr/>
        </p:nvSpPr>
        <p:spPr>
          <a:xfrm>
            <a:off x="6096000" y="260962"/>
            <a:ext cx="4891489" cy="400110"/>
          </a:xfrm>
          <a:prstGeom prst="rect">
            <a:avLst/>
          </a:prstGeom>
          <a:solidFill>
            <a:schemeClr val="bg1"/>
          </a:solidFill>
        </p:spPr>
        <p:txBody>
          <a:bodyPr wrap="square" rtlCol="0">
            <a:spAutoFit/>
          </a:bodyPr>
          <a:lstStyle/>
          <a:p>
            <a:r>
              <a:rPr lang="en-US" sz="2000" dirty="0"/>
              <a:t>The origins of the song go back to the plague!</a:t>
            </a:r>
          </a:p>
        </p:txBody>
      </p:sp>
      <p:sp>
        <p:nvSpPr>
          <p:cNvPr id="7" name="TextBox 6">
            <a:extLst>
              <a:ext uri="{FF2B5EF4-FFF2-40B4-BE49-F238E27FC236}">
                <a16:creationId xmlns:a16="http://schemas.microsoft.com/office/drawing/2014/main" id="{7A926AC6-28E4-FD4E-9E89-D08C3D80A54C}"/>
              </a:ext>
            </a:extLst>
          </p:cNvPr>
          <p:cNvSpPr txBox="1"/>
          <p:nvPr/>
        </p:nvSpPr>
        <p:spPr>
          <a:xfrm>
            <a:off x="6096000" y="804231"/>
            <a:ext cx="4623412" cy="5355312"/>
          </a:xfrm>
          <a:prstGeom prst="rect">
            <a:avLst/>
          </a:prstGeom>
          <a:solidFill>
            <a:schemeClr val="bg1"/>
          </a:solidFill>
        </p:spPr>
        <p:txBody>
          <a:bodyPr wrap="square" rtlCol="0">
            <a:spAutoFit/>
          </a:bodyPr>
          <a:lstStyle/>
          <a:p>
            <a:r>
              <a:rPr lang="en-US" dirty="0"/>
              <a:t>Refers to praying the rosary or the red rosy sores that appeared on the body of those with the plague.</a:t>
            </a:r>
          </a:p>
          <a:p>
            <a:endParaRPr lang="en-US" dirty="0"/>
          </a:p>
          <a:p>
            <a:endParaRPr lang="en-US" dirty="0"/>
          </a:p>
          <a:p>
            <a:endParaRPr lang="en-US" dirty="0"/>
          </a:p>
          <a:p>
            <a:endParaRPr lang="en-US" dirty="0"/>
          </a:p>
          <a:p>
            <a:r>
              <a:rPr lang="en-US" dirty="0"/>
              <a:t>Posies are flowers.  People during the plague kept flowers in their pockets to take out and put by their nose to avoid the foul smell of dead bodies in the streets.</a:t>
            </a:r>
          </a:p>
          <a:p>
            <a:endParaRPr lang="en-US" dirty="0"/>
          </a:p>
          <a:p>
            <a:endParaRPr lang="en-US" dirty="0"/>
          </a:p>
          <a:p>
            <a:r>
              <a:rPr lang="en-US" dirty="0"/>
              <a:t>Refers to burning the dead bodies that were lying in the streets.  All that was left were ashes.</a:t>
            </a:r>
          </a:p>
          <a:p>
            <a:endParaRPr lang="en-US" dirty="0"/>
          </a:p>
          <a:p>
            <a:endParaRPr lang="en-US" dirty="0"/>
          </a:p>
          <a:p>
            <a:r>
              <a:rPr lang="en-US" dirty="0"/>
              <a:t>Refers to everyone dying.</a:t>
            </a:r>
          </a:p>
        </p:txBody>
      </p:sp>
    </p:spTree>
    <p:extLst>
      <p:ext uri="{BB962C8B-B14F-4D97-AF65-F5344CB8AC3E}">
        <p14:creationId xmlns:p14="http://schemas.microsoft.com/office/powerpoint/2010/main" val="302095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lose up&#10;&#10;Description automatically generated">
            <a:extLst>
              <a:ext uri="{FF2B5EF4-FFF2-40B4-BE49-F238E27FC236}">
                <a16:creationId xmlns:a16="http://schemas.microsoft.com/office/drawing/2014/main" id="{DEE75813-1919-9144-8166-58555819A406}"/>
              </a:ext>
            </a:extLst>
          </p:cNvPr>
          <p:cNvPicPr>
            <a:picLocks noChangeAspect="1"/>
          </p:cNvPicPr>
          <p:nvPr/>
        </p:nvPicPr>
        <p:blipFill rotWithShape="1">
          <a:blip r:embed="rId2"/>
          <a:srcRect t="3579" r="1" b="1"/>
          <a:stretch/>
        </p:blipFill>
        <p:spPr>
          <a:xfrm>
            <a:off x="196850" y="173518"/>
            <a:ext cx="11798300" cy="6512763"/>
          </a:xfrm>
          <a:prstGeom prst="rect">
            <a:avLst/>
          </a:prstGeom>
        </p:spPr>
      </p:pic>
      <p:sp>
        <p:nvSpPr>
          <p:cNvPr id="4" name="TextBox 3">
            <a:extLst>
              <a:ext uri="{FF2B5EF4-FFF2-40B4-BE49-F238E27FC236}">
                <a16:creationId xmlns:a16="http://schemas.microsoft.com/office/drawing/2014/main" id="{725447E3-CEB1-1B48-BE51-B19602697533}"/>
              </a:ext>
            </a:extLst>
          </p:cNvPr>
          <p:cNvSpPr txBox="1"/>
          <p:nvPr/>
        </p:nvSpPr>
        <p:spPr>
          <a:xfrm>
            <a:off x="571500" y="4386263"/>
            <a:ext cx="5286375" cy="707886"/>
          </a:xfrm>
          <a:prstGeom prst="rect">
            <a:avLst/>
          </a:prstGeom>
          <a:solidFill>
            <a:schemeClr val="bg1"/>
          </a:solidFill>
        </p:spPr>
        <p:txBody>
          <a:bodyPr wrap="square" rtlCol="0">
            <a:spAutoFit/>
          </a:bodyPr>
          <a:lstStyle/>
          <a:p>
            <a:pPr algn="ctr"/>
            <a:r>
              <a:rPr lang="en-US" sz="2000" b="1" dirty="0">
                <a:solidFill>
                  <a:schemeClr val="accent2"/>
                </a:solidFill>
              </a:rPr>
              <a:t>The plague never really ended.  </a:t>
            </a:r>
            <a:r>
              <a:rPr lang="en-US" sz="2000" dirty="0"/>
              <a:t>It came back in a big way years later.</a:t>
            </a:r>
          </a:p>
        </p:txBody>
      </p:sp>
      <p:sp>
        <p:nvSpPr>
          <p:cNvPr id="5" name="TextBox 4">
            <a:extLst>
              <a:ext uri="{FF2B5EF4-FFF2-40B4-BE49-F238E27FC236}">
                <a16:creationId xmlns:a16="http://schemas.microsoft.com/office/drawing/2014/main" id="{DBB8FAF0-75F5-F24A-8747-4A7268BA2619}"/>
              </a:ext>
            </a:extLst>
          </p:cNvPr>
          <p:cNvSpPr txBox="1"/>
          <p:nvPr/>
        </p:nvSpPr>
        <p:spPr>
          <a:xfrm>
            <a:off x="7472363" y="600075"/>
            <a:ext cx="3900487" cy="2862322"/>
          </a:xfrm>
          <a:prstGeom prst="rect">
            <a:avLst/>
          </a:prstGeom>
          <a:solidFill>
            <a:schemeClr val="bg1"/>
          </a:solidFill>
        </p:spPr>
        <p:txBody>
          <a:bodyPr wrap="square" rtlCol="0">
            <a:spAutoFit/>
          </a:bodyPr>
          <a:lstStyle/>
          <a:p>
            <a:pPr algn="ctr"/>
            <a:r>
              <a:rPr lang="en-US" sz="2000" b="1" dirty="0">
                <a:solidFill>
                  <a:schemeClr val="accent2"/>
                </a:solidFill>
              </a:rPr>
              <a:t>Officials in Italy eventually gained some control of the disease in their port cities by keeping arriving sailors in isolation until they knew they did not carry the sickness.</a:t>
            </a:r>
          </a:p>
          <a:p>
            <a:pPr algn="ctr"/>
            <a:endParaRPr lang="en-US" sz="2000" b="1" dirty="0">
              <a:solidFill>
                <a:schemeClr val="accent2"/>
              </a:solidFill>
            </a:endParaRPr>
          </a:p>
          <a:p>
            <a:pPr algn="ctr"/>
            <a:r>
              <a:rPr lang="en-US" sz="2000" b="1" dirty="0">
                <a:solidFill>
                  <a:schemeClr val="accent2"/>
                </a:solidFill>
              </a:rPr>
              <a:t>By creating social distancing via isolation, they were able to slow the disease.</a:t>
            </a:r>
          </a:p>
        </p:txBody>
      </p:sp>
    </p:spTree>
    <p:extLst>
      <p:ext uri="{BB962C8B-B14F-4D97-AF65-F5344CB8AC3E}">
        <p14:creationId xmlns:p14="http://schemas.microsoft.com/office/powerpoint/2010/main" val="3423989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lose up of a rock&#10;&#10;Description automatically generated">
            <a:extLst>
              <a:ext uri="{FF2B5EF4-FFF2-40B4-BE49-F238E27FC236}">
                <a16:creationId xmlns:a16="http://schemas.microsoft.com/office/drawing/2014/main" id="{1A018845-0A73-C94A-8BDE-D2D318CDFAE1}"/>
              </a:ext>
            </a:extLst>
          </p:cNvPr>
          <p:cNvPicPr>
            <a:picLocks noChangeAspect="1"/>
          </p:cNvPicPr>
          <p:nvPr/>
        </p:nvPicPr>
        <p:blipFill rotWithShape="1">
          <a:blip r:embed="rId2"/>
          <a:srcRect r="1" b="2300"/>
          <a:stretch/>
        </p:blipFill>
        <p:spPr>
          <a:xfrm>
            <a:off x="196850" y="173518"/>
            <a:ext cx="11798300" cy="6512763"/>
          </a:xfrm>
          <a:prstGeom prst="rect">
            <a:avLst/>
          </a:prstGeom>
        </p:spPr>
      </p:pic>
      <p:sp>
        <p:nvSpPr>
          <p:cNvPr id="5" name="TextBox 4">
            <a:extLst>
              <a:ext uri="{FF2B5EF4-FFF2-40B4-BE49-F238E27FC236}">
                <a16:creationId xmlns:a16="http://schemas.microsoft.com/office/drawing/2014/main" id="{8F9138F4-DA8D-0944-8887-C00943E562CD}"/>
              </a:ext>
            </a:extLst>
          </p:cNvPr>
          <p:cNvSpPr txBox="1"/>
          <p:nvPr/>
        </p:nvSpPr>
        <p:spPr>
          <a:xfrm>
            <a:off x="2274094" y="2644170"/>
            <a:ext cx="7643812" cy="1569660"/>
          </a:xfrm>
          <a:prstGeom prst="rect">
            <a:avLst/>
          </a:prstGeom>
          <a:solidFill>
            <a:schemeClr val="bg1"/>
          </a:solidFill>
        </p:spPr>
        <p:txBody>
          <a:bodyPr wrap="square" rtlCol="0">
            <a:spAutoFit/>
          </a:bodyPr>
          <a:lstStyle/>
          <a:p>
            <a:pPr algn="ctr"/>
            <a:r>
              <a:rPr lang="en-US" sz="3200" b="1" dirty="0">
                <a:solidFill>
                  <a:schemeClr val="accent2"/>
                </a:solidFill>
              </a:rPr>
              <a:t>According to the World Health Organization, there are 1,000 to 3,000 cases of plague each year in the world today.</a:t>
            </a:r>
          </a:p>
        </p:txBody>
      </p:sp>
      <p:sp>
        <p:nvSpPr>
          <p:cNvPr id="6" name="TextBox 5">
            <a:extLst>
              <a:ext uri="{FF2B5EF4-FFF2-40B4-BE49-F238E27FC236}">
                <a16:creationId xmlns:a16="http://schemas.microsoft.com/office/drawing/2014/main" id="{6E2B06A6-4A79-6041-A82C-EFD16F6AE9DB}"/>
              </a:ext>
            </a:extLst>
          </p:cNvPr>
          <p:cNvSpPr txBox="1"/>
          <p:nvPr/>
        </p:nvSpPr>
        <p:spPr>
          <a:xfrm>
            <a:off x="2274094" y="4843463"/>
            <a:ext cx="7643812" cy="400110"/>
          </a:xfrm>
          <a:prstGeom prst="rect">
            <a:avLst/>
          </a:prstGeom>
          <a:solidFill>
            <a:schemeClr val="bg1"/>
          </a:solidFill>
        </p:spPr>
        <p:txBody>
          <a:bodyPr wrap="square" rtlCol="0">
            <a:spAutoFit/>
          </a:bodyPr>
          <a:lstStyle/>
          <a:p>
            <a:pPr algn="ctr"/>
            <a:r>
              <a:rPr lang="en-US" sz="2000" dirty="0"/>
              <a:t>Fortunately, today we have </a:t>
            </a:r>
            <a:r>
              <a:rPr lang="en-US" sz="2000" b="1" dirty="0">
                <a:solidFill>
                  <a:schemeClr val="accent2"/>
                </a:solidFill>
              </a:rPr>
              <a:t>antibiotics to help treat the disease.</a:t>
            </a:r>
          </a:p>
        </p:txBody>
      </p:sp>
    </p:spTree>
    <p:extLst>
      <p:ext uri="{BB962C8B-B14F-4D97-AF65-F5344CB8AC3E}">
        <p14:creationId xmlns:p14="http://schemas.microsoft.com/office/powerpoint/2010/main" val="401329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A picture containing building, outdoor, boat, old&#10;&#10;Description automatically generated">
            <a:extLst>
              <a:ext uri="{FF2B5EF4-FFF2-40B4-BE49-F238E27FC236}">
                <a16:creationId xmlns:a16="http://schemas.microsoft.com/office/drawing/2014/main" id="{420CD00F-D534-704A-AD5E-0C53E95A9AF9}"/>
              </a:ext>
            </a:extLst>
          </p:cNvPr>
          <p:cNvPicPr>
            <a:picLocks noGrp="1" noChangeAspect="1"/>
          </p:cNvPicPr>
          <p:nvPr>
            <p:ph idx="1"/>
          </p:nvPr>
        </p:nvPicPr>
        <p:blipFill rotWithShape="1">
          <a:blip r:embed="rId2"/>
          <a:srcRect/>
          <a:stretch/>
        </p:blipFill>
        <p:spPr>
          <a:xfrm>
            <a:off x="-1" y="10"/>
            <a:ext cx="12192000" cy="6857990"/>
          </a:xfrm>
          <a:prstGeom prst="rect">
            <a:avLst/>
          </a:prstGeom>
        </p:spPr>
      </p:pic>
      <p:sp>
        <p:nvSpPr>
          <p:cNvPr id="21"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B8EE5C-E1EA-A446-BE54-8F72A6976036}"/>
              </a:ext>
            </a:extLst>
          </p:cNvPr>
          <p:cNvSpPr>
            <a:spLocks noGrp="1"/>
          </p:cNvSpPr>
          <p:nvPr>
            <p:ph type="title"/>
          </p:nvPr>
        </p:nvSpPr>
        <p:spPr>
          <a:xfrm>
            <a:off x="709448" y="1913950"/>
            <a:ext cx="4204137" cy="1342754"/>
          </a:xfrm>
        </p:spPr>
        <p:txBody>
          <a:bodyPr vert="horz" lIns="91440" tIns="45720" rIns="91440" bIns="45720" rtlCol="0" anchor="ctr">
            <a:normAutofit/>
          </a:bodyPr>
          <a:lstStyle/>
          <a:p>
            <a:pPr algn="ctr"/>
            <a:r>
              <a:rPr lang="en-US" sz="3600" dirty="0">
                <a:solidFill>
                  <a:schemeClr val="accent2"/>
                </a:solidFill>
                <a:latin typeface="Algerian" pitchFamily="82" charset="77"/>
              </a:rPr>
              <a:t>Messina, Italy</a:t>
            </a:r>
            <a:br>
              <a:rPr lang="en-US" sz="3600" dirty="0">
                <a:solidFill>
                  <a:schemeClr val="accent2"/>
                </a:solidFill>
                <a:latin typeface="Algerian" pitchFamily="82" charset="77"/>
              </a:rPr>
            </a:br>
            <a:r>
              <a:rPr lang="en-US" sz="3600" dirty="0">
                <a:solidFill>
                  <a:schemeClr val="accent2"/>
                </a:solidFill>
                <a:latin typeface="Algerian" pitchFamily="82" charset="77"/>
              </a:rPr>
              <a:t>October 1347</a:t>
            </a:r>
          </a:p>
        </p:txBody>
      </p:sp>
      <p:cxnSp>
        <p:nvCxnSpPr>
          <p:cNvPr id="22" name="Straight Connector 12">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D1A1A844-428D-9F4D-B219-86AA017F4A52}"/>
              </a:ext>
            </a:extLst>
          </p:cNvPr>
          <p:cNvSpPr>
            <a:spLocks noGrp="1"/>
          </p:cNvSpPr>
          <p:nvPr>
            <p:ph type="body" sz="half" idx="2"/>
          </p:nvPr>
        </p:nvSpPr>
        <p:spPr>
          <a:xfrm>
            <a:off x="525516" y="3417573"/>
            <a:ext cx="4593021" cy="2619839"/>
          </a:xfrm>
        </p:spPr>
        <p:txBody>
          <a:bodyPr vert="horz" lIns="91440" tIns="45720" rIns="91440" bIns="45720" rtlCol="0" anchor="ctr">
            <a:normAutofit/>
          </a:bodyPr>
          <a:lstStyle/>
          <a:p>
            <a:pPr algn="ctr"/>
            <a:r>
              <a:rPr lang="en-US" sz="2000" dirty="0">
                <a:solidFill>
                  <a:schemeClr val="accent2"/>
                </a:solidFill>
              </a:rPr>
              <a:t>A group of ships loaded with trade goods arrives from Asia</a:t>
            </a:r>
          </a:p>
          <a:p>
            <a:pPr algn="ctr"/>
            <a:r>
              <a:rPr lang="en-US" sz="2000" dirty="0"/>
              <a:t>People gathered on the docks to see the treasures that had arrived from the east</a:t>
            </a:r>
          </a:p>
          <a:p>
            <a:pPr algn="ctr"/>
            <a:r>
              <a:rPr lang="en-US" sz="2000" dirty="0"/>
              <a:t>The merchants who boarded the ship discovered a horrifying surprise</a:t>
            </a:r>
          </a:p>
        </p:txBody>
      </p:sp>
    </p:spTree>
    <p:extLst>
      <p:ext uri="{BB962C8B-B14F-4D97-AF65-F5344CB8AC3E}">
        <p14:creationId xmlns:p14="http://schemas.microsoft.com/office/powerpoint/2010/main" val="2736651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text, bed, photo, dog&#10;&#10;Description automatically generated">
            <a:extLst>
              <a:ext uri="{FF2B5EF4-FFF2-40B4-BE49-F238E27FC236}">
                <a16:creationId xmlns:a16="http://schemas.microsoft.com/office/drawing/2014/main" id="{38F1B237-51EB-F144-A960-FEB75732295A}"/>
              </a:ext>
            </a:extLst>
          </p:cNvPr>
          <p:cNvPicPr>
            <a:picLocks noChangeAspect="1"/>
          </p:cNvPicPr>
          <p:nvPr/>
        </p:nvPicPr>
        <p:blipFill rotWithShape="1">
          <a:blip r:embed="rId2"/>
          <a:srcRect t="13194" r="-1" b="-1"/>
          <a:stretch/>
        </p:blipFill>
        <p:spPr>
          <a:xfrm>
            <a:off x="338328" y="338328"/>
            <a:ext cx="11548872" cy="6190488"/>
          </a:xfrm>
          <a:prstGeom prst="rect">
            <a:avLst/>
          </a:prstGeom>
        </p:spPr>
      </p:pic>
      <p:sp>
        <p:nvSpPr>
          <p:cNvPr id="7" name="TextBox 6">
            <a:extLst>
              <a:ext uri="{FF2B5EF4-FFF2-40B4-BE49-F238E27FC236}">
                <a16:creationId xmlns:a16="http://schemas.microsoft.com/office/drawing/2014/main" id="{C39F7034-C09B-1C45-B1E5-C283A69C456E}"/>
              </a:ext>
            </a:extLst>
          </p:cNvPr>
          <p:cNvSpPr txBox="1"/>
          <p:nvPr/>
        </p:nvSpPr>
        <p:spPr>
          <a:xfrm>
            <a:off x="728663" y="1400175"/>
            <a:ext cx="4429125" cy="2954655"/>
          </a:xfrm>
          <a:prstGeom prst="rect">
            <a:avLst/>
          </a:prstGeom>
          <a:solidFill>
            <a:schemeClr val="bg1"/>
          </a:solidFill>
        </p:spPr>
        <p:txBody>
          <a:bodyPr wrap="square" rtlCol="0">
            <a:spAutoFit/>
          </a:bodyPr>
          <a:lstStyle/>
          <a:p>
            <a:pPr algn="ctr"/>
            <a:endParaRPr lang="en-US" sz="2400" dirty="0"/>
          </a:p>
          <a:p>
            <a:pPr algn="ctr"/>
            <a:r>
              <a:rPr lang="en-US" sz="2400" b="1" dirty="0">
                <a:solidFill>
                  <a:schemeClr val="accent2"/>
                </a:solidFill>
              </a:rPr>
              <a:t>Most of the sailors on the ship were dead</a:t>
            </a:r>
            <a:r>
              <a:rPr lang="en-US" sz="2400" dirty="0"/>
              <a:t>.</a:t>
            </a:r>
          </a:p>
          <a:p>
            <a:pPr algn="ctr"/>
            <a:endParaRPr lang="en-US" sz="2400" dirty="0"/>
          </a:p>
          <a:p>
            <a:pPr algn="ctr"/>
            <a:r>
              <a:rPr lang="en-US" sz="2400" dirty="0"/>
              <a:t>Those that were alive were gravely ill and covered in black boils that oozed blood and pus.</a:t>
            </a:r>
          </a:p>
          <a:p>
            <a:endParaRPr lang="en-US" dirty="0"/>
          </a:p>
        </p:txBody>
      </p:sp>
    </p:spTree>
    <p:extLst>
      <p:ext uri="{BB962C8B-B14F-4D97-AF65-F5344CB8AC3E}">
        <p14:creationId xmlns:p14="http://schemas.microsoft.com/office/powerpoint/2010/main" val="9392442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vintage photo of a group of people in a field&#10;&#10;Description automatically generated">
            <a:extLst>
              <a:ext uri="{FF2B5EF4-FFF2-40B4-BE49-F238E27FC236}">
                <a16:creationId xmlns:a16="http://schemas.microsoft.com/office/drawing/2014/main" id="{CCD0B54A-79E6-794F-A3B7-92E196AD6EC0}"/>
              </a:ext>
            </a:extLst>
          </p:cNvPr>
          <p:cNvPicPr>
            <a:picLocks noChangeAspect="1"/>
          </p:cNvPicPr>
          <p:nvPr/>
        </p:nvPicPr>
        <p:blipFill rotWithShape="1">
          <a:blip r:embed="rId2"/>
          <a:srcRect l="5788"/>
          <a:stretch/>
        </p:blipFill>
        <p:spPr>
          <a:xfrm>
            <a:off x="338328" y="338328"/>
            <a:ext cx="11548872" cy="6190488"/>
          </a:xfrm>
          <a:prstGeom prst="rect">
            <a:avLst/>
          </a:prstGeom>
        </p:spPr>
      </p:pic>
      <p:sp>
        <p:nvSpPr>
          <p:cNvPr id="4" name="TextBox 3">
            <a:extLst>
              <a:ext uri="{FF2B5EF4-FFF2-40B4-BE49-F238E27FC236}">
                <a16:creationId xmlns:a16="http://schemas.microsoft.com/office/drawing/2014/main" id="{A1BE1FA4-12E3-494A-9930-CFB35887F2A0}"/>
              </a:ext>
            </a:extLst>
          </p:cNvPr>
          <p:cNvSpPr txBox="1"/>
          <p:nvPr/>
        </p:nvSpPr>
        <p:spPr>
          <a:xfrm>
            <a:off x="928688" y="700088"/>
            <a:ext cx="4257675" cy="2554545"/>
          </a:xfrm>
          <a:prstGeom prst="rect">
            <a:avLst/>
          </a:prstGeom>
          <a:solidFill>
            <a:schemeClr val="bg1"/>
          </a:solidFill>
        </p:spPr>
        <p:txBody>
          <a:bodyPr wrap="square" rtlCol="0">
            <a:spAutoFit/>
          </a:bodyPr>
          <a:lstStyle/>
          <a:p>
            <a:pPr algn="ctr"/>
            <a:r>
              <a:rPr lang="en-US" sz="3200" dirty="0">
                <a:solidFill>
                  <a:schemeClr val="accent2"/>
                </a:solidFill>
              </a:rPr>
              <a:t>These “death ships” were ordered to leave the port immediately </a:t>
            </a:r>
          </a:p>
          <a:p>
            <a:pPr algn="ctr"/>
            <a:endParaRPr lang="en-US" sz="3200" dirty="0"/>
          </a:p>
          <a:p>
            <a:pPr algn="ctr"/>
            <a:r>
              <a:rPr lang="en-US" sz="3200" dirty="0"/>
              <a:t>But it was too late.</a:t>
            </a:r>
          </a:p>
        </p:txBody>
      </p:sp>
      <p:sp>
        <p:nvSpPr>
          <p:cNvPr id="5" name="TextBox 4">
            <a:extLst>
              <a:ext uri="{FF2B5EF4-FFF2-40B4-BE49-F238E27FC236}">
                <a16:creationId xmlns:a16="http://schemas.microsoft.com/office/drawing/2014/main" id="{0BA00787-070D-2C4D-9D36-92EE4AC12B6F}"/>
              </a:ext>
            </a:extLst>
          </p:cNvPr>
          <p:cNvSpPr txBox="1"/>
          <p:nvPr/>
        </p:nvSpPr>
        <p:spPr>
          <a:xfrm>
            <a:off x="928688" y="3814738"/>
            <a:ext cx="10515600" cy="2031325"/>
          </a:xfrm>
          <a:prstGeom prst="rect">
            <a:avLst/>
          </a:prstGeom>
          <a:solidFill>
            <a:schemeClr val="bg1"/>
          </a:solidFill>
        </p:spPr>
        <p:txBody>
          <a:bodyPr wrap="square" rtlCol="0">
            <a:spAutoFit/>
          </a:bodyPr>
          <a:lstStyle/>
          <a:p>
            <a:pPr algn="ctr"/>
            <a:r>
              <a:rPr lang="en-US" sz="3600" b="1" dirty="0">
                <a:solidFill>
                  <a:schemeClr val="accent2"/>
                </a:solidFill>
              </a:rPr>
              <a:t>Over the next five years, the Black Death would kill more than 20 million people – nearly a third of Europe’s population</a:t>
            </a:r>
          </a:p>
          <a:p>
            <a:endParaRPr lang="en-US" dirty="0"/>
          </a:p>
        </p:txBody>
      </p:sp>
    </p:spTree>
    <p:extLst>
      <p:ext uri="{BB962C8B-B14F-4D97-AF65-F5344CB8AC3E}">
        <p14:creationId xmlns:p14="http://schemas.microsoft.com/office/powerpoint/2010/main" val="378766678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900" decel="100000" fill="hold"/>
                                        <p:tgtEl>
                                          <p:spTgt spid="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 map&#10;&#10;Description automatically generated">
            <a:extLst>
              <a:ext uri="{FF2B5EF4-FFF2-40B4-BE49-F238E27FC236}">
                <a16:creationId xmlns:a16="http://schemas.microsoft.com/office/drawing/2014/main" id="{2FCD4DEC-5968-154E-BE09-89BDA9EACB7A}"/>
              </a:ext>
            </a:extLst>
          </p:cNvPr>
          <p:cNvPicPr>
            <a:picLocks noChangeAspect="1"/>
          </p:cNvPicPr>
          <p:nvPr/>
        </p:nvPicPr>
        <p:blipFill rotWithShape="1">
          <a:blip r:embed="rId2"/>
          <a:srcRect t="11621" r="-1" b="18265"/>
          <a:stretch/>
        </p:blipFill>
        <p:spPr>
          <a:xfrm>
            <a:off x="321733" y="321733"/>
            <a:ext cx="11548534" cy="6214534"/>
          </a:xfrm>
          <a:prstGeom prst="rect">
            <a:avLst/>
          </a:prstGeom>
        </p:spPr>
      </p:pic>
      <p:sp>
        <p:nvSpPr>
          <p:cNvPr id="2" name="TextBox 1">
            <a:extLst>
              <a:ext uri="{FF2B5EF4-FFF2-40B4-BE49-F238E27FC236}">
                <a16:creationId xmlns:a16="http://schemas.microsoft.com/office/drawing/2014/main" id="{045AB32A-BD8D-FA48-983C-29D6ED2C3A94}"/>
              </a:ext>
            </a:extLst>
          </p:cNvPr>
          <p:cNvSpPr txBox="1"/>
          <p:nvPr/>
        </p:nvSpPr>
        <p:spPr>
          <a:xfrm>
            <a:off x="8681292" y="2974554"/>
            <a:ext cx="3188975" cy="1323439"/>
          </a:xfrm>
          <a:prstGeom prst="rect">
            <a:avLst/>
          </a:prstGeom>
          <a:solidFill>
            <a:schemeClr val="bg1"/>
          </a:solidFill>
        </p:spPr>
        <p:txBody>
          <a:bodyPr wrap="square" rtlCol="0">
            <a:spAutoFit/>
          </a:bodyPr>
          <a:lstStyle/>
          <a:p>
            <a:pPr algn="ctr"/>
            <a:r>
              <a:rPr lang="en-US" sz="2000" b="1" dirty="0">
                <a:solidFill>
                  <a:schemeClr val="accent2"/>
                </a:solidFill>
              </a:rPr>
              <a:t>The plague started in Asia and within 3 years spread across the entire European continent.</a:t>
            </a:r>
          </a:p>
        </p:txBody>
      </p:sp>
    </p:spTree>
    <p:extLst>
      <p:ext uri="{BB962C8B-B14F-4D97-AF65-F5344CB8AC3E}">
        <p14:creationId xmlns:p14="http://schemas.microsoft.com/office/powerpoint/2010/main" val="3951858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text, sitting, white, photo&#10;&#10;Description automatically generated">
            <a:extLst>
              <a:ext uri="{FF2B5EF4-FFF2-40B4-BE49-F238E27FC236}">
                <a16:creationId xmlns:a16="http://schemas.microsoft.com/office/drawing/2014/main" id="{C2996F1C-202F-7040-ACD3-71690437E3C4}"/>
              </a:ext>
            </a:extLst>
          </p:cNvPr>
          <p:cNvPicPr>
            <a:picLocks noChangeAspect="1"/>
          </p:cNvPicPr>
          <p:nvPr/>
        </p:nvPicPr>
        <p:blipFill rotWithShape="1">
          <a:blip r:embed="rId2"/>
          <a:srcRect t="4334" r="-1" b="-1"/>
          <a:stretch/>
        </p:blipFill>
        <p:spPr>
          <a:xfrm>
            <a:off x="321733" y="321733"/>
            <a:ext cx="11548534" cy="6214534"/>
          </a:xfrm>
          <a:prstGeom prst="rect">
            <a:avLst/>
          </a:prstGeom>
        </p:spPr>
      </p:pic>
      <p:sp>
        <p:nvSpPr>
          <p:cNvPr id="4" name="TextBox 3">
            <a:extLst>
              <a:ext uri="{FF2B5EF4-FFF2-40B4-BE49-F238E27FC236}">
                <a16:creationId xmlns:a16="http://schemas.microsoft.com/office/drawing/2014/main" id="{2C7D4014-A3EB-E142-B637-3D9849D4A921}"/>
              </a:ext>
            </a:extLst>
          </p:cNvPr>
          <p:cNvSpPr txBox="1"/>
          <p:nvPr/>
        </p:nvSpPr>
        <p:spPr>
          <a:xfrm>
            <a:off x="4114800" y="485775"/>
            <a:ext cx="5786438" cy="1631216"/>
          </a:xfrm>
          <a:prstGeom prst="rect">
            <a:avLst/>
          </a:prstGeom>
          <a:solidFill>
            <a:schemeClr val="bg1"/>
          </a:solidFill>
        </p:spPr>
        <p:txBody>
          <a:bodyPr wrap="square" rtlCol="0">
            <a:spAutoFit/>
          </a:bodyPr>
          <a:lstStyle/>
          <a:p>
            <a:pPr algn="ctr"/>
            <a:r>
              <a:rPr lang="en-US" sz="2500" dirty="0"/>
              <a:t>No one knew what caused the illness.  </a:t>
            </a:r>
            <a:r>
              <a:rPr lang="en-US" sz="2500" b="1" dirty="0">
                <a:solidFill>
                  <a:schemeClr val="accent2"/>
                </a:solidFill>
              </a:rPr>
              <a:t>In addition to bloody sores, there were other symptoms like fever, chills, vomiting, diarrhea, and aches and pains.  </a:t>
            </a:r>
          </a:p>
        </p:txBody>
      </p:sp>
      <p:sp>
        <p:nvSpPr>
          <p:cNvPr id="5" name="TextBox 4">
            <a:extLst>
              <a:ext uri="{FF2B5EF4-FFF2-40B4-BE49-F238E27FC236}">
                <a16:creationId xmlns:a16="http://schemas.microsoft.com/office/drawing/2014/main" id="{E98563E3-AEB3-A940-ADB9-E85CDF2FFE93}"/>
              </a:ext>
            </a:extLst>
          </p:cNvPr>
          <p:cNvSpPr txBox="1"/>
          <p:nvPr/>
        </p:nvSpPr>
        <p:spPr>
          <a:xfrm>
            <a:off x="6346576" y="5714828"/>
            <a:ext cx="5129212" cy="523220"/>
          </a:xfrm>
          <a:prstGeom prst="rect">
            <a:avLst/>
          </a:prstGeom>
          <a:solidFill>
            <a:schemeClr val="bg1"/>
          </a:solidFill>
        </p:spPr>
        <p:txBody>
          <a:bodyPr wrap="square" rtlCol="0">
            <a:spAutoFit/>
          </a:bodyPr>
          <a:lstStyle/>
          <a:p>
            <a:r>
              <a:rPr lang="en-US" sz="2800" dirty="0"/>
              <a:t>Death would occur within days.</a:t>
            </a:r>
          </a:p>
        </p:txBody>
      </p:sp>
    </p:spTree>
    <p:extLst>
      <p:ext uri="{BB962C8B-B14F-4D97-AF65-F5344CB8AC3E}">
        <p14:creationId xmlns:p14="http://schemas.microsoft.com/office/powerpoint/2010/main" val="2758890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10;&#10;Description automatically generated">
            <a:extLst>
              <a:ext uri="{FF2B5EF4-FFF2-40B4-BE49-F238E27FC236}">
                <a16:creationId xmlns:a16="http://schemas.microsoft.com/office/drawing/2014/main" id="{827B460D-9154-F241-8447-4F9555B1882A}"/>
              </a:ext>
            </a:extLst>
          </p:cNvPr>
          <p:cNvPicPr>
            <a:picLocks noChangeAspect="1"/>
          </p:cNvPicPr>
          <p:nvPr/>
        </p:nvPicPr>
        <p:blipFill>
          <a:blip r:embed="rId2"/>
          <a:stretch>
            <a:fillRect/>
          </a:stretch>
        </p:blipFill>
        <p:spPr>
          <a:xfrm>
            <a:off x="1524000" y="0"/>
            <a:ext cx="9144000" cy="6858000"/>
          </a:xfrm>
          <a:prstGeom prst="rect">
            <a:avLst/>
          </a:prstGeom>
        </p:spPr>
      </p:pic>
      <p:sp>
        <p:nvSpPr>
          <p:cNvPr id="4" name="TextBox 3">
            <a:extLst>
              <a:ext uri="{FF2B5EF4-FFF2-40B4-BE49-F238E27FC236}">
                <a16:creationId xmlns:a16="http://schemas.microsoft.com/office/drawing/2014/main" id="{8D85D7DF-1095-5146-9DD8-F1DAE4A687BF}"/>
              </a:ext>
            </a:extLst>
          </p:cNvPr>
          <p:cNvSpPr txBox="1"/>
          <p:nvPr/>
        </p:nvSpPr>
        <p:spPr>
          <a:xfrm>
            <a:off x="314325" y="3186113"/>
            <a:ext cx="3443288" cy="1631216"/>
          </a:xfrm>
          <a:prstGeom prst="rect">
            <a:avLst/>
          </a:prstGeom>
          <a:solidFill>
            <a:schemeClr val="bg1"/>
          </a:solidFill>
        </p:spPr>
        <p:txBody>
          <a:bodyPr wrap="square" rtlCol="0">
            <a:spAutoFit/>
          </a:bodyPr>
          <a:lstStyle/>
          <a:p>
            <a:pPr algn="ctr"/>
            <a:r>
              <a:rPr lang="en-US" sz="2000" dirty="0"/>
              <a:t>Scientists now know that the Black Death, or </a:t>
            </a:r>
            <a:r>
              <a:rPr lang="en-US" sz="2000" b="1" dirty="0">
                <a:solidFill>
                  <a:schemeClr val="accent2"/>
                </a:solidFill>
              </a:rPr>
              <a:t>the plague, is spread by a bacteria that travels from person to person through the air.</a:t>
            </a:r>
          </a:p>
        </p:txBody>
      </p:sp>
      <p:sp>
        <p:nvSpPr>
          <p:cNvPr id="5" name="TextBox 4">
            <a:extLst>
              <a:ext uri="{FF2B5EF4-FFF2-40B4-BE49-F238E27FC236}">
                <a16:creationId xmlns:a16="http://schemas.microsoft.com/office/drawing/2014/main" id="{5BB42609-FD07-9341-969A-DA11C153EFF5}"/>
              </a:ext>
            </a:extLst>
          </p:cNvPr>
          <p:cNvSpPr txBox="1"/>
          <p:nvPr/>
        </p:nvSpPr>
        <p:spPr>
          <a:xfrm>
            <a:off x="8339769" y="440675"/>
            <a:ext cx="3382178" cy="2246769"/>
          </a:xfrm>
          <a:prstGeom prst="rect">
            <a:avLst/>
          </a:prstGeom>
          <a:solidFill>
            <a:schemeClr val="bg1"/>
          </a:solidFill>
        </p:spPr>
        <p:txBody>
          <a:bodyPr wrap="square" rtlCol="0">
            <a:spAutoFit/>
          </a:bodyPr>
          <a:lstStyle/>
          <a:p>
            <a:pPr algn="ctr"/>
            <a:r>
              <a:rPr lang="en-US" sz="2000" b="1" dirty="0">
                <a:solidFill>
                  <a:schemeClr val="accent2"/>
                </a:solidFill>
              </a:rPr>
              <a:t>It can also be spread through the bite of infected fleas and rats.</a:t>
            </a:r>
          </a:p>
          <a:p>
            <a:pPr algn="ctr"/>
            <a:endParaRPr lang="en-US" sz="2000" dirty="0"/>
          </a:p>
          <a:p>
            <a:pPr algn="ctr"/>
            <a:r>
              <a:rPr lang="en-US" sz="2000" dirty="0"/>
              <a:t>Both pests could be found everywhere in medieval Europe.</a:t>
            </a:r>
          </a:p>
        </p:txBody>
      </p:sp>
    </p:spTree>
    <p:extLst>
      <p:ext uri="{BB962C8B-B14F-4D97-AF65-F5344CB8AC3E}">
        <p14:creationId xmlns:p14="http://schemas.microsoft.com/office/powerpoint/2010/main" val="407782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1981200" y="381000"/>
            <a:ext cx="838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cs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cs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cs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cs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eaLnBrk="1" hangingPunct="1">
              <a:spcBef>
                <a:spcPct val="50000"/>
              </a:spcBef>
            </a:pPr>
            <a:endParaRPr lang="en-US" altLang="en-US"/>
          </a:p>
        </p:txBody>
      </p:sp>
      <p:sp>
        <p:nvSpPr>
          <p:cNvPr id="7171" name="Text Box 3"/>
          <p:cNvSpPr txBox="1">
            <a:spLocks noChangeArrowheads="1"/>
          </p:cNvSpPr>
          <p:nvPr/>
        </p:nvSpPr>
        <p:spPr bwMode="auto">
          <a:xfrm>
            <a:off x="1005840" y="381000"/>
            <a:ext cx="10108277"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cs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cs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cs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cs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eaLnBrk="1" hangingPunct="1">
              <a:spcBef>
                <a:spcPct val="50000"/>
              </a:spcBef>
            </a:pPr>
            <a:r>
              <a:rPr lang="en-GB" altLang="en-US" sz="2800" dirty="0">
                <a:latin typeface="+mn-lt"/>
              </a:rPr>
              <a:t>Historians believe that there were two different plagues at this time:</a:t>
            </a:r>
          </a:p>
          <a:p>
            <a:pPr eaLnBrk="1" hangingPunct="1">
              <a:spcBef>
                <a:spcPct val="50000"/>
              </a:spcBef>
            </a:pPr>
            <a:r>
              <a:rPr lang="en-GB" altLang="en-US" sz="3600" b="1" dirty="0">
                <a:solidFill>
                  <a:srgbClr val="CC0000"/>
                </a:solidFill>
                <a:latin typeface="Papyrus" panose="03070502060502030205" pitchFamily="66" charset="0"/>
              </a:rPr>
              <a:t>Bubonic plague:</a:t>
            </a:r>
          </a:p>
          <a:p>
            <a:pPr eaLnBrk="1" hangingPunct="1">
              <a:spcBef>
                <a:spcPct val="50000"/>
              </a:spcBef>
            </a:pPr>
            <a:r>
              <a:rPr lang="en-GB" altLang="en-US" sz="2800" dirty="0">
                <a:latin typeface="+mn-lt"/>
              </a:rPr>
              <a:t>The germ is carried in the bloodstream by rats. Fleas which bite the rats become infected and then pass on the plague when they bite humans. These fleas multiply in the warm weather but die off in the winter. It takes 4-7 days to die. </a:t>
            </a:r>
          </a:p>
          <a:p>
            <a:pPr eaLnBrk="1" hangingPunct="1">
              <a:spcBef>
                <a:spcPct val="50000"/>
              </a:spcBef>
            </a:pPr>
            <a:r>
              <a:rPr lang="en-GB" altLang="en-US" sz="3600" b="1" dirty="0">
                <a:solidFill>
                  <a:srgbClr val="CC0000"/>
                </a:solidFill>
                <a:latin typeface="Papyrus" panose="03070502060502030205" pitchFamily="66" charset="0"/>
              </a:rPr>
              <a:t>Pneumonic plague:</a:t>
            </a:r>
          </a:p>
          <a:p>
            <a:pPr eaLnBrk="1" hangingPunct="1">
              <a:spcBef>
                <a:spcPct val="50000"/>
              </a:spcBef>
            </a:pPr>
            <a:r>
              <a:rPr lang="en-GB" altLang="en-US" sz="2800" dirty="0">
                <a:latin typeface="+mn-lt"/>
              </a:rPr>
              <a:t>This plague is caught through breathing. It attacks the lungs. Patients cough blood and spray out germs when they breathe out. It kills people within 2 days.</a:t>
            </a:r>
          </a:p>
        </p:txBody>
      </p:sp>
    </p:spTree>
    <p:extLst>
      <p:ext uri="{BB962C8B-B14F-4D97-AF65-F5344CB8AC3E}">
        <p14:creationId xmlns:p14="http://schemas.microsoft.com/office/powerpoint/2010/main" val="4117971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text, book&#10;&#10;Description automatically generated">
            <a:extLst>
              <a:ext uri="{FF2B5EF4-FFF2-40B4-BE49-F238E27FC236}">
                <a16:creationId xmlns:a16="http://schemas.microsoft.com/office/drawing/2014/main" id="{DFF61E51-151D-F14A-A76B-829FA4A072BD}"/>
              </a:ext>
            </a:extLst>
          </p:cNvPr>
          <p:cNvPicPr>
            <a:picLocks noChangeAspect="1"/>
          </p:cNvPicPr>
          <p:nvPr/>
        </p:nvPicPr>
        <p:blipFill>
          <a:blip r:embed="rId2"/>
          <a:stretch>
            <a:fillRect/>
          </a:stretch>
        </p:blipFill>
        <p:spPr>
          <a:xfrm>
            <a:off x="1143940" y="643466"/>
            <a:ext cx="9904119" cy="5571067"/>
          </a:xfrm>
          <a:prstGeom prst="rect">
            <a:avLst/>
          </a:prstGeom>
        </p:spPr>
      </p:pic>
      <p:sp>
        <p:nvSpPr>
          <p:cNvPr id="4" name="TextBox 3">
            <a:extLst>
              <a:ext uri="{FF2B5EF4-FFF2-40B4-BE49-F238E27FC236}">
                <a16:creationId xmlns:a16="http://schemas.microsoft.com/office/drawing/2014/main" id="{CDCF19FF-326A-3847-9D17-2D838DD29ADD}"/>
              </a:ext>
            </a:extLst>
          </p:cNvPr>
          <p:cNvSpPr txBox="1"/>
          <p:nvPr/>
        </p:nvSpPr>
        <p:spPr>
          <a:xfrm>
            <a:off x="538450" y="2151726"/>
            <a:ext cx="3543300" cy="2554545"/>
          </a:xfrm>
          <a:prstGeom prst="rect">
            <a:avLst/>
          </a:prstGeom>
          <a:solidFill>
            <a:schemeClr val="bg1"/>
          </a:solidFill>
        </p:spPr>
        <p:txBody>
          <a:bodyPr wrap="square" rtlCol="0">
            <a:spAutoFit/>
          </a:bodyPr>
          <a:lstStyle/>
          <a:p>
            <a:pPr algn="ctr"/>
            <a:r>
              <a:rPr lang="en-US" sz="2000" dirty="0"/>
              <a:t>Healthy people did all they could to avoid getting sick.</a:t>
            </a:r>
          </a:p>
          <a:p>
            <a:pPr algn="ctr"/>
            <a:endParaRPr lang="en-US" sz="2000" dirty="0"/>
          </a:p>
          <a:p>
            <a:pPr algn="ctr"/>
            <a:r>
              <a:rPr lang="en-US" sz="2000" i="1" dirty="0">
                <a:solidFill>
                  <a:schemeClr val="accent2"/>
                </a:solidFill>
              </a:rPr>
              <a:t>Many people fled cities for the countryside.</a:t>
            </a:r>
          </a:p>
          <a:p>
            <a:pPr algn="ctr"/>
            <a:endParaRPr lang="en-US" sz="2000" dirty="0"/>
          </a:p>
          <a:p>
            <a:pPr algn="ctr"/>
            <a:r>
              <a:rPr lang="en-US" sz="2000" dirty="0"/>
              <a:t>But there was no escaping the plague.</a:t>
            </a:r>
          </a:p>
        </p:txBody>
      </p:sp>
    </p:spTree>
    <p:extLst>
      <p:ext uri="{BB962C8B-B14F-4D97-AF65-F5344CB8AC3E}">
        <p14:creationId xmlns:p14="http://schemas.microsoft.com/office/powerpoint/2010/main" val="2129533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TotalTime>
  <Words>663</Words>
  <Application>Microsoft Office PowerPoint</Application>
  <PresentationFormat>Widescreen</PresentationFormat>
  <Paragraphs>66</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Algerian</vt:lpstr>
      <vt:lpstr>Arial</vt:lpstr>
      <vt:lpstr>Calibri</vt:lpstr>
      <vt:lpstr>Calibri Light</vt:lpstr>
      <vt:lpstr>Modern Love</vt:lpstr>
      <vt:lpstr>Papyrus</vt:lpstr>
      <vt:lpstr>Times New Roman</vt:lpstr>
      <vt:lpstr>Office Theme</vt:lpstr>
      <vt:lpstr>PowerPoint Presentation</vt:lpstr>
      <vt:lpstr>Messina, Italy October 1347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George</dc:creator>
  <cp:lastModifiedBy>WELLS Janette [Narrogin Senior High School]</cp:lastModifiedBy>
  <cp:revision>7</cp:revision>
  <dcterms:created xsi:type="dcterms:W3CDTF">2020-07-14T21:06:00Z</dcterms:created>
  <dcterms:modified xsi:type="dcterms:W3CDTF">2023-03-12T23:42:30Z</dcterms:modified>
</cp:coreProperties>
</file>

<file path=docProps/thumbnail.jpeg>
</file>